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12" r:id="rId3"/>
    <p:sldId id="313" r:id="rId4"/>
    <p:sldId id="314" r:id="rId5"/>
    <p:sldId id="315" r:id="rId6"/>
    <p:sldId id="317" r:id="rId7"/>
    <p:sldId id="318" r:id="rId8"/>
    <p:sldId id="311" r:id="rId9"/>
  </p:sldIdLst>
  <p:sldSz cx="11704638" cy="6583363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80E11"/>
    <a:srgbClr val="C0ABA4"/>
    <a:srgbClr val="BFB4B0"/>
    <a:srgbClr val="E0E2E4"/>
    <a:srgbClr val="E9E0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884" autoAdjust="0"/>
    <p:restoredTop sz="94660"/>
  </p:normalViewPr>
  <p:slideViewPr>
    <p:cSldViewPr snapToGrid="0" snapToObjects="1">
      <p:cViewPr>
        <p:scale>
          <a:sx n="79" d="100"/>
          <a:sy n="79" d="100"/>
        </p:scale>
        <p:origin x="-546" y="78"/>
      </p:cViewPr>
      <p:guideLst>
        <p:guide orient="horz" pos="2074"/>
        <p:guide pos="368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4087B-AB65-284C-B08E-13CC99A526D5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B17F-07B5-724F-80C4-D9DF2454D2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50343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CC7E5-C8F0-1A47-8EEA-5AD665A1F6B3}" type="datetimeFigureOut">
              <a:rPr lang="en-US" smtClean="0"/>
              <a:pPr/>
              <a:t>12/19/2018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BBB83-79E8-704E-883B-3BFFFF9B2C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97223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848" y="2045110"/>
            <a:ext cx="9948942" cy="1411156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5696" y="3730572"/>
            <a:ext cx="8193247" cy="1682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48A47-B69C-6341-B046-1136A4568278}" type="datetime1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93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5ECF-0864-6D4D-8CC6-AEC941DFC373}" type="datetime1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425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63368" y="252972"/>
            <a:ext cx="3369148" cy="5391652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830" y="252972"/>
            <a:ext cx="9918461" cy="5391652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03A9C-4F8A-7A4B-86BB-4314FA486444}" type="datetime1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622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14D9-CFEA-0241-897F-78F301B73F0A}" type="datetime1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05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86" y="4230421"/>
            <a:ext cx="9948942" cy="13075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586" y="2790311"/>
            <a:ext cx="9948942" cy="14401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E4F93-129F-1F4D-AA72-E24732563CEE}" type="datetime1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042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830" y="1475161"/>
            <a:ext cx="6642788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7695" y="1475161"/>
            <a:ext cx="6644821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A207-18E9-D944-BFA8-4B28DAC29282}" type="datetime1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326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473637"/>
            <a:ext cx="5171581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32" y="2087779"/>
            <a:ext cx="5171581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5794" y="1473637"/>
            <a:ext cx="5173613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5794" y="2087779"/>
            <a:ext cx="5173613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1E9FE-0867-934F-A5DD-930AA25F658E}" type="datetime1">
              <a:rPr lang="en-US" smtClean="0"/>
              <a:pPr/>
              <a:t>12/19/2018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97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E8DF9-9DF5-D349-AE4C-FCDD6DC6096E}" type="datetime1">
              <a:rPr lang="en-US" smtClean="0"/>
              <a:pPr/>
              <a:t>12/19/2018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0153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86FE-920F-A14D-9657-3A7918A7B5FA}" type="datetime1">
              <a:rPr lang="en-US" smtClean="0"/>
              <a:pPr/>
              <a:t>12/19/2018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432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3" y="262116"/>
            <a:ext cx="3850745" cy="11155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188" y="262116"/>
            <a:ext cx="6543218" cy="56187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233" y="1377630"/>
            <a:ext cx="3850745" cy="45032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D21B-39B9-0B40-A863-47D2A1731759}" type="datetime1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75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191" y="4608354"/>
            <a:ext cx="7022783" cy="5440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94191" y="588236"/>
            <a:ext cx="7022783" cy="39500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4191" y="5152397"/>
            <a:ext cx="7022783" cy="772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4A5F-C78E-FF4A-BB7B-164024A2E338}" type="datetime1">
              <a:rPr lang="en-US" smtClean="0"/>
              <a:pPr/>
              <a:t>12/19/2018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564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536119"/>
            <a:ext cx="10534174" cy="434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232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3812D-BF62-3B4B-8E09-457EAA1C3F84}" type="datetime1">
              <a:rPr lang="en-US" smtClean="0"/>
              <a:pPr/>
              <a:t>12/19/2018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9085" y="6101803"/>
            <a:ext cx="3706469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24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D76F2-8F7A-0446-97E7-A0082C0A3B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128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etin kutusu"/>
          <p:cNvSpPr txBox="1"/>
          <p:nvPr/>
        </p:nvSpPr>
        <p:spPr>
          <a:xfrm>
            <a:off x="183916" y="192690"/>
            <a:ext cx="10343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C0ABA4"/>
                </a:solidFill>
                <a:latin typeface="Arial Black" pitchFamily="34" charset="0"/>
                <a:cs typeface="Arial" pitchFamily="34" charset="0"/>
              </a:rPr>
              <a:t>SOSYAL BİLGİLER(7)</a:t>
            </a:r>
            <a:r>
              <a:rPr lang="tr-TR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LALE DEVRİ</a:t>
            </a:r>
            <a:endParaRPr lang="en-US" sz="1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50699" y="232835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28322" y="2764592"/>
            <a:ext cx="8289803" cy="646331"/>
          </a:xfrm>
          <a:prstGeom prst="rect">
            <a:avLst/>
          </a:prstGeom>
          <a:noFill/>
        </p:spPr>
        <p:txBody>
          <a:bodyPr vert="horz" wrap="square" lIns="108000" rtlCol="0" anchor="t" anchorCtr="0">
            <a:spAutoFit/>
            <a:scene3d>
              <a:camera prst="orthographicFront"/>
              <a:lightRig rig="soft" dir="t">
                <a:rot lat="0" lon="0" rev="3240000"/>
              </a:lightRig>
            </a:scene3d>
            <a:sp3d contourW="12700" prstMaterial="plastic">
              <a:bevelT w="2540000" h="127000"/>
              <a:bevelB w="6350000" h="6350000"/>
              <a:contourClr>
                <a:schemeClr val="tx1"/>
              </a:contourClr>
            </a:sp3d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LALE DEVRİ(1718-1730)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441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etin kutusu"/>
          <p:cNvSpPr txBox="1"/>
          <p:nvPr/>
        </p:nvSpPr>
        <p:spPr>
          <a:xfrm>
            <a:off x="183916" y="192690"/>
            <a:ext cx="1034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C0ABA4"/>
                </a:solidFill>
                <a:latin typeface="Arial Black" pitchFamily="34" charset="0"/>
                <a:cs typeface="Arial" pitchFamily="34" charset="0"/>
              </a:rPr>
              <a:t>SOSYAL BİLGİLER(7)  </a:t>
            </a:r>
            <a:r>
              <a:rPr lang="tr-TR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LALE DEVRİ(1718-1730)</a:t>
            </a:r>
            <a:endParaRPr lang="en-US" sz="1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61383" y="232835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733" y="1189517"/>
            <a:ext cx="35401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733" y="2380797"/>
            <a:ext cx="35401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733" y="3272118"/>
            <a:ext cx="35401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Metin kutusu 4"/>
          <p:cNvSpPr txBox="1"/>
          <p:nvPr/>
        </p:nvSpPr>
        <p:spPr>
          <a:xfrm>
            <a:off x="1070662" y="1075317"/>
            <a:ext cx="4893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Batı örnek alınarak Osmanlı kurumları düzenlemeler yaptı.</a:t>
            </a:r>
            <a:endParaRPr lang="en-US" sz="2000" dirty="0"/>
          </a:p>
        </p:txBody>
      </p:sp>
      <p:sp>
        <p:nvSpPr>
          <p:cNvPr id="15" name="Metin kutusu 5"/>
          <p:cNvSpPr txBox="1"/>
          <p:nvPr/>
        </p:nvSpPr>
        <p:spPr>
          <a:xfrm>
            <a:off x="1070661" y="2230593"/>
            <a:ext cx="5088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Birçok yenilik yapılan dönem olmuştur.</a:t>
            </a:r>
            <a:endParaRPr lang="en-US" sz="2000" dirty="0"/>
          </a:p>
        </p:txBody>
      </p:sp>
      <p:sp>
        <p:nvSpPr>
          <p:cNvPr id="16" name="Metin kutusu 6"/>
          <p:cNvSpPr txBox="1"/>
          <p:nvPr/>
        </p:nvSpPr>
        <p:spPr>
          <a:xfrm>
            <a:off x="1070661" y="3126182"/>
            <a:ext cx="5088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İlk kez batıda geçici elçilikler açıldı.</a:t>
            </a:r>
            <a:r>
              <a:rPr lang="tr-TR" sz="2000" b="1" dirty="0" smtClean="0">
                <a:solidFill>
                  <a:srgbClr val="C00000"/>
                </a:solidFill>
              </a:rPr>
              <a:t>28 Çelebi </a:t>
            </a:r>
            <a:r>
              <a:rPr lang="tr-TR" sz="2000" b="1" dirty="0" err="1" smtClean="0">
                <a:solidFill>
                  <a:srgbClr val="C00000"/>
                </a:solidFill>
              </a:rPr>
              <a:t>Mehmed</a:t>
            </a:r>
            <a:r>
              <a:rPr lang="tr-TR" sz="2000" b="1" dirty="0" smtClean="0">
                <a:solidFill>
                  <a:srgbClr val="C00000"/>
                </a:solidFill>
              </a:rPr>
              <a:t> </a:t>
            </a:r>
            <a:r>
              <a:rPr lang="tr-TR" sz="2000" dirty="0" smtClean="0"/>
              <a:t>efendi </a:t>
            </a:r>
            <a:r>
              <a:rPr lang="tr-TR" sz="2000" dirty="0" err="1" smtClean="0"/>
              <a:t>paris</a:t>
            </a:r>
            <a:r>
              <a:rPr lang="tr-TR" sz="2000" dirty="0" smtClean="0"/>
              <a:t> e elçi olarak atandı.</a:t>
            </a:r>
            <a:endParaRPr lang="en-US" sz="2000" dirty="0"/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733" y="4377991"/>
            <a:ext cx="35401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etin kutusu 7"/>
          <p:cNvSpPr txBox="1"/>
          <p:nvPr/>
        </p:nvSpPr>
        <p:spPr>
          <a:xfrm>
            <a:off x="1070661" y="4329052"/>
            <a:ext cx="53824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İlk kez Çiçek aşısı uygulandı.(sağlık alanında)</a:t>
            </a:r>
          </a:p>
          <a:p>
            <a:endParaRPr lang="tr-TR" sz="2000" dirty="0" smtClean="0"/>
          </a:p>
          <a:p>
            <a:r>
              <a:rPr lang="tr-TR" sz="2000" dirty="0" smtClean="0"/>
              <a:t>Çini atölyeleri açıldı.</a:t>
            </a:r>
          </a:p>
          <a:p>
            <a:endParaRPr lang="tr-TR" sz="2000" dirty="0" smtClean="0"/>
          </a:p>
          <a:p>
            <a:endParaRPr lang="tr-TR" sz="2000" dirty="0" smtClean="0"/>
          </a:p>
          <a:p>
            <a:endParaRPr lang="tr-TR" sz="2000" dirty="0"/>
          </a:p>
          <a:p>
            <a:endParaRPr lang="tr-TR" sz="2000" dirty="0" smtClean="0"/>
          </a:p>
        </p:txBody>
      </p:sp>
      <p:pic>
        <p:nvPicPr>
          <p:cNvPr id="19" name="18 Resim" descr="en-guzel-lale-fotograflari-0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4095" y="1319079"/>
            <a:ext cx="3326648" cy="363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649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etin kutusu"/>
          <p:cNvSpPr txBox="1"/>
          <p:nvPr/>
        </p:nvSpPr>
        <p:spPr>
          <a:xfrm>
            <a:off x="183916" y="192690"/>
            <a:ext cx="10343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C0ABA4"/>
                </a:solidFill>
                <a:latin typeface="Arial Black" pitchFamily="34" charset="0"/>
                <a:cs typeface="Arial" pitchFamily="34" charset="0"/>
              </a:rPr>
              <a:t>Sosyal bilgiler (7) </a:t>
            </a:r>
            <a:r>
              <a:rPr lang="tr-TR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LALE DEVRİ)</a:t>
            </a:r>
            <a:endParaRPr lang="en-US" sz="1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0" name="Dikdörtgen 3"/>
          <p:cNvSpPr/>
          <p:nvPr/>
        </p:nvSpPr>
        <p:spPr>
          <a:xfrm>
            <a:off x="893565" y="2641845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b="1" dirty="0" smtClean="0">
                <a:solidFill>
                  <a:srgbClr val="FFFF00"/>
                </a:solidFill>
              </a:rPr>
              <a:t>Sait çelebi ve İbrahim Müteferrika </a:t>
            </a:r>
            <a:r>
              <a:rPr lang="tr-TR" sz="2400" dirty="0" smtClean="0"/>
              <a:t>ilk Osmanlı matbaasını kurmuşlardır.(1727)</a:t>
            </a:r>
          </a:p>
          <a:p>
            <a:endParaRPr lang="tr-TR" sz="2400" dirty="0" smtClean="0"/>
          </a:p>
          <a:p>
            <a:r>
              <a:rPr lang="tr-TR" sz="2400" dirty="0" smtClean="0"/>
              <a:t> Matbaanın kurulması ile kitap sayısı artmış ve fiyatı ucuzladı .Bilginin yayılması kolaylaşmıştır.</a:t>
            </a:r>
            <a:endParaRPr lang="en-US" sz="2400" dirty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532" y="1000289"/>
            <a:ext cx="149383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8 Resim" descr="m e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863" y="1000289"/>
            <a:ext cx="4293248" cy="2273969"/>
          </a:xfrm>
          <a:prstGeom prst="rect">
            <a:avLst/>
          </a:prstGeom>
        </p:spPr>
      </p:pic>
      <p:pic>
        <p:nvPicPr>
          <p:cNvPr id="10" name="9 Resim" descr="matbaa-nedi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863" y="3372052"/>
            <a:ext cx="4361327" cy="227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88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etin kutusu"/>
          <p:cNvSpPr txBox="1"/>
          <p:nvPr/>
        </p:nvSpPr>
        <p:spPr>
          <a:xfrm>
            <a:off x="183916" y="192690"/>
            <a:ext cx="1034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C0ABA4"/>
                </a:solidFill>
                <a:latin typeface="Arial Black" pitchFamily="34" charset="0"/>
                <a:cs typeface="Arial" pitchFamily="34" charset="0"/>
              </a:rPr>
              <a:t>SOSYAL BİLGİLER (7) </a:t>
            </a:r>
            <a:r>
              <a:rPr lang="tr-TR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LALE DEVRİ)</a:t>
            </a:r>
            <a:endParaRPr lang="en-US" sz="1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Dikdörtgen 3"/>
          <p:cNvSpPr/>
          <p:nvPr/>
        </p:nvSpPr>
        <p:spPr>
          <a:xfrm>
            <a:off x="796103" y="1271679"/>
            <a:ext cx="31909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/>
              <a:t>Lale devrinde ilk defa Yalova da kağıt farikası açıldı.</a:t>
            </a:r>
          </a:p>
          <a:p>
            <a:r>
              <a:rPr lang="tr-TR" sz="2000" dirty="0" smtClean="0"/>
              <a:t>İstanbul da kumaş fabrikası açıldı.</a:t>
            </a:r>
            <a:endParaRPr lang="en-US" sz="2000" dirty="0"/>
          </a:p>
        </p:txBody>
      </p:sp>
      <p:sp>
        <p:nvSpPr>
          <p:cNvPr id="11" name="Dikdörtgen 4"/>
          <p:cNvSpPr/>
          <p:nvPr/>
        </p:nvSpPr>
        <p:spPr>
          <a:xfrm>
            <a:off x="796103" y="3304331"/>
            <a:ext cx="38295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/>
              <a:t>Lale devrinde tulumbacı ocağı kaldırılarak .</a:t>
            </a:r>
            <a:r>
              <a:rPr lang="tr-TR" sz="2000" dirty="0" err="1" smtClean="0"/>
              <a:t>itfaaiye</a:t>
            </a:r>
            <a:r>
              <a:rPr lang="tr-TR" sz="2000" dirty="0" smtClean="0"/>
              <a:t> teşkilatı kuruldu.</a:t>
            </a:r>
          </a:p>
          <a:p>
            <a:r>
              <a:rPr lang="tr-TR" sz="2000" dirty="0" smtClean="0"/>
              <a:t> Lale devrini ilk mimari eseri 3.AHMET ÇEŞMESİDİR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065" y="1300076"/>
            <a:ext cx="35401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065" y="3378166"/>
            <a:ext cx="35401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13 Resim" descr="3880603617_ef08d0acfd_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3301" y="1271679"/>
            <a:ext cx="5511890" cy="411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309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etin kutusu"/>
          <p:cNvSpPr txBox="1"/>
          <p:nvPr/>
        </p:nvSpPr>
        <p:spPr>
          <a:xfrm>
            <a:off x="183916" y="192690"/>
            <a:ext cx="1034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C0ABA4"/>
                </a:solidFill>
                <a:latin typeface="Arial Black" pitchFamily="34" charset="0"/>
                <a:cs typeface="Arial" pitchFamily="34" charset="0"/>
              </a:rPr>
              <a:t>SOSYAL BİLGİLER (7) </a:t>
            </a:r>
            <a:r>
              <a:rPr lang="tr-TR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3.SELİM DÖNEMİ ISLAHATLARI(YENİLİKLERİ)</a:t>
            </a:r>
            <a:endParaRPr lang="en-US" sz="1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5" name="Dikdörtgen 6"/>
          <p:cNvSpPr/>
          <p:nvPr/>
        </p:nvSpPr>
        <p:spPr>
          <a:xfrm>
            <a:off x="4524122" y="1251284"/>
            <a:ext cx="3419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tr-TR" sz="2400" dirty="0" err="1" smtClean="0"/>
              <a:t>Avrupayı</a:t>
            </a:r>
            <a:r>
              <a:rPr lang="tr-TR" sz="2400" dirty="0" smtClean="0"/>
              <a:t> yakından tanımak için </a:t>
            </a:r>
            <a:r>
              <a:rPr lang="tr-TR" sz="2400" dirty="0" err="1" smtClean="0"/>
              <a:t>Vianaya</a:t>
            </a:r>
            <a:r>
              <a:rPr lang="tr-TR" sz="2400" dirty="0" smtClean="0"/>
              <a:t> (Avusturya ya )elçi gönderdi.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Devlet adamlarının yerli kumaş kullanmasını istemiştir.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Meşveret meclisi(Danışma meclisi) kurmuştur. </a:t>
            </a:r>
          </a:p>
          <a:p>
            <a:pPr>
              <a:buFont typeface="Wingdings" pitchFamily="2" charset="2"/>
              <a:buChar char="Ø"/>
            </a:pPr>
            <a:endParaRPr lang="en-US" sz="2400" dirty="0"/>
          </a:p>
        </p:txBody>
      </p:sp>
      <p:pic>
        <p:nvPicPr>
          <p:cNvPr id="8" name="7 Resim" descr="3.SELİ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40" y="1251284"/>
            <a:ext cx="3455581" cy="38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290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etin kutusu"/>
          <p:cNvSpPr txBox="1"/>
          <p:nvPr/>
        </p:nvSpPr>
        <p:spPr>
          <a:xfrm>
            <a:off x="183916" y="192690"/>
            <a:ext cx="1034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C0ABA4"/>
                </a:solidFill>
                <a:latin typeface="Arial Black" pitchFamily="34" charset="0"/>
                <a:cs typeface="Arial" pitchFamily="34" charset="0"/>
              </a:rPr>
              <a:t>SOSYAL BİLGİLER (7) </a:t>
            </a:r>
            <a:r>
              <a:rPr lang="tr-TR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3.SELİM DÖNEMİ YENİLİKLER</a:t>
            </a:r>
            <a:endParaRPr lang="en-US" sz="1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Dikdörtgen 3"/>
          <p:cNvSpPr/>
          <p:nvPr/>
        </p:nvSpPr>
        <p:spPr>
          <a:xfrm>
            <a:off x="913811" y="1662020"/>
            <a:ext cx="39476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Nizam-ı </a:t>
            </a:r>
            <a:r>
              <a:rPr lang="tr-TR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Cedid</a:t>
            </a:r>
            <a:r>
              <a:rPr lang="tr-TR" sz="2400" dirty="0" smtClean="0"/>
              <a:t>(yeni düzen)adı verilen yenilikler yaptı.</a:t>
            </a:r>
          </a:p>
          <a:p>
            <a:endParaRPr lang="tr-TR" sz="2400" dirty="0" smtClean="0"/>
          </a:p>
          <a:p>
            <a:r>
              <a:rPr lang="tr-TR" sz="2400" dirty="0" smtClean="0">
                <a:solidFill>
                  <a:srgbClr val="0070C0"/>
                </a:solidFill>
              </a:rPr>
              <a:t>Nizam-ı </a:t>
            </a:r>
            <a:r>
              <a:rPr lang="tr-TR" sz="2400" dirty="0" err="1" smtClean="0">
                <a:solidFill>
                  <a:srgbClr val="0070C0"/>
                </a:solidFill>
              </a:rPr>
              <a:t>Cedid</a:t>
            </a:r>
            <a:r>
              <a:rPr lang="tr-TR" sz="2400" dirty="0" smtClean="0">
                <a:solidFill>
                  <a:srgbClr val="0070C0"/>
                </a:solidFill>
              </a:rPr>
              <a:t> </a:t>
            </a:r>
            <a:r>
              <a:rPr lang="tr-TR" sz="2400" dirty="0" smtClean="0"/>
              <a:t>adında askeri ocak kurdu.bu ocağın masraflarını </a:t>
            </a:r>
            <a:r>
              <a:rPr lang="tr-TR" sz="2400" dirty="0" err="1" smtClean="0">
                <a:solidFill>
                  <a:srgbClr val="0070C0"/>
                </a:solidFill>
              </a:rPr>
              <a:t>İrad</a:t>
            </a:r>
            <a:r>
              <a:rPr lang="tr-TR" sz="2400" dirty="0" smtClean="0">
                <a:solidFill>
                  <a:srgbClr val="0070C0"/>
                </a:solidFill>
              </a:rPr>
              <a:t>-ı </a:t>
            </a:r>
            <a:r>
              <a:rPr lang="tr-TR" sz="2400" dirty="0" err="1" smtClean="0">
                <a:solidFill>
                  <a:srgbClr val="0070C0"/>
                </a:solidFill>
              </a:rPr>
              <a:t>Cedid</a:t>
            </a:r>
            <a:r>
              <a:rPr lang="tr-TR" sz="2400" dirty="0" smtClean="0">
                <a:solidFill>
                  <a:srgbClr val="0070C0"/>
                </a:solidFill>
              </a:rPr>
              <a:t> </a:t>
            </a:r>
            <a:r>
              <a:rPr lang="tr-TR" sz="2400" dirty="0" smtClean="0"/>
              <a:t>adıyla hazine oluşturdu.</a:t>
            </a:r>
            <a:endParaRPr lang="en-US" sz="24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687" y="1756471"/>
            <a:ext cx="35401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Dikdörtgen 4"/>
          <p:cNvSpPr/>
          <p:nvPr/>
        </p:nvSpPr>
        <p:spPr>
          <a:xfrm>
            <a:off x="1950100" y="4831976"/>
            <a:ext cx="7463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Avrupa başkentlerine (Paris,Londra,Berlin,Viyana)</a:t>
            </a:r>
            <a:r>
              <a:rPr lang="tr-TR" sz="2400" dirty="0" smtClean="0">
                <a:solidFill>
                  <a:srgbClr val="0070C0"/>
                </a:solidFill>
              </a:rPr>
              <a:t>elçilikler</a:t>
            </a:r>
            <a:r>
              <a:rPr lang="tr-TR" sz="2400" dirty="0" smtClean="0"/>
              <a:t> açıldı.</a:t>
            </a:r>
          </a:p>
          <a:p>
            <a:r>
              <a:rPr lang="tr-TR" sz="2400" dirty="0" smtClean="0"/>
              <a:t>Batı dillerinden eserler Türkçeye çevrildi.</a:t>
            </a:r>
            <a:endParaRPr lang="en-US" sz="2400" dirty="0"/>
          </a:p>
        </p:txBody>
      </p:sp>
      <p:pic>
        <p:nvPicPr>
          <p:cNvPr id="12" name="Picture 11" descr="img_attenti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5379" y="4614722"/>
            <a:ext cx="924721" cy="827520"/>
          </a:xfrm>
          <a:prstGeom prst="rect">
            <a:avLst/>
          </a:prstGeom>
        </p:spPr>
      </p:pic>
      <p:pic>
        <p:nvPicPr>
          <p:cNvPr id="13" name="12 Resim" descr="3.SELİ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8871" y="945778"/>
            <a:ext cx="5176406" cy="339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318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etin kutusu"/>
          <p:cNvSpPr txBox="1"/>
          <p:nvPr/>
        </p:nvSpPr>
        <p:spPr>
          <a:xfrm>
            <a:off x="183916" y="192690"/>
            <a:ext cx="10343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C0ABA4"/>
                </a:solidFill>
                <a:latin typeface="Arial Black" pitchFamily="34" charset="0"/>
                <a:cs typeface="Arial" pitchFamily="34" charset="0"/>
              </a:rPr>
              <a:t>SOSYAL BİLGİLER(7)</a:t>
            </a:r>
            <a:r>
              <a:rPr lang="tr-TR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2.MAHMUT DÖNEMİ YENİLİKLERİ</a:t>
            </a:r>
            <a:endParaRPr lang="en-US" sz="1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4" name="Dikdörtgen 3"/>
          <p:cNvSpPr/>
          <p:nvPr/>
        </p:nvSpPr>
        <p:spPr>
          <a:xfrm>
            <a:off x="312822" y="1177986"/>
            <a:ext cx="41394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/>
              <a:t>Toprak sahibi Ayanlarla 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Senedi-i İttifak-ı imzaladılar.(1808)</a:t>
            </a:r>
          </a:p>
          <a:p>
            <a:pPr algn="just"/>
            <a:r>
              <a:rPr lang="tr-TR" sz="2400" dirty="0" smtClean="0"/>
              <a:t>Bu sözleşme ile padişah ilk kez yönettiği insanlara taviz verdi.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Bozulan ve devlete zarar veren Yeniçeri ocağı kaldırıldı.yerine  </a:t>
            </a:r>
          </a:p>
          <a:p>
            <a:pPr algn="just"/>
            <a:r>
              <a:rPr lang="tr-TR" sz="2400" dirty="0" err="1" smtClean="0">
                <a:solidFill>
                  <a:schemeClr val="accent1">
                    <a:lumMod val="75000"/>
                  </a:schemeClr>
                </a:solidFill>
              </a:rPr>
              <a:t>AsakiriMansureiMuhammediye</a:t>
            </a:r>
            <a:r>
              <a:rPr lang="tr-TR" sz="2400" dirty="0" smtClean="0"/>
              <a:t> adıyla yeni bir ordu kurdu.</a:t>
            </a:r>
          </a:p>
          <a:p>
            <a:pPr algn="just"/>
            <a:endParaRPr lang="tr-TR" sz="2400" dirty="0" smtClean="0"/>
          </a:p>
          <a:p>
            <a:pPr algn="just"/>
            <a:r>
              <a:rPr lang="tr-TR" sz="2400" dirty="0" smtClean="0"/>
              <a:t> 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Takvim-i </a:t>
            </a:r>
            <a:r>
              <a:rPr lang="tr-TR" sz="2400" dirty="0" err="1" smtClean="0">
                <a:solidFill>
                  <a:schemeClr val="accent1">
                    <a:lumMod val="75000"/>
                  </a:schemeClr>
                </a:solidFill>
              </a:rPr>
              <a:t>Vekayi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dirty="0" smtClean="0"/>
              <a:t>adlı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sz="2400" dirty="0" smtClean="0"/>
              <a:t>Fransızca ve Türkçe resmi gazete çıkarıldı</a:t>
            </a:r>
          </a:p>
          <a:p>
            <a:pPr algn="just"/>
            <a:endParaRPr lang="tr-TR" sz="2400" dirty="0" smtClean="0"/>
          </a:p>
          <a:p>
            <a:pPr algn="just"/>
            <a:endParaRPr lang="tr-TR" sz="2400" dirty="0" smtClean="0"/>
          </a:p>
        </p:txBody>
      </p:sp>
      <p:pic>
        <p:nvPicPr>
          <p:cNvPr id="9" name="8 Resim" descr="2-mahmu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0463" y="952793"/>
            <a:ext cx="4463716" cy="357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89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746436" y="744222"/>
            <a:ext cx="1180913" cy="1180913"/>
            <a:chOff x="7848363" y="2369971"/>
            <a:chExt cx="1656185" cy="1656185"/>
          </a:xfrm>
        </p:grpSpPr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363" y="2369971"/>
              <a:ext cx="1656185" cy="1656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Başlık 1"/>
            <p:cNvSpPr txBox="1">
              <a:spLocks/>
            </p:cNvSpPr>
            <p:nvPr/>
          </p:nvSpPr>
          <p:spPr>
            <a:xfrm>
              <a:off x="8303949" y="2724022"/>
              <a:ext cx="745014" cy="8094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tr-TR" sz="6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!</a:t>
              </a:r>
              <a:endParaRPr lang="en-US" sz="6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22" name="Başlık 1"/>
          <p:cNvSpPr txBox="1">
            <a:spLocks/>
          </p:cNvSpPr>
          <p:nvPr/>
        </p:nvSpPr>
        <p:spPr>
          <a:xfrm>
            <a:off x="4716938" y="889913"/>
            <a:ext cx="2154295" cy="932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>
                <a:solidFill>
                  <a:srgbClr val="C00000"/>
                </a:solidFill>
              </a:rPr>
              <a:t>SONUÇ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7" name="Metin kutusu 3"/>
          <p:cNvSpPr txBox="1"/>
          <p:nvPr/>
        </p:nvSpPr>
        <p:spPr>
          <a:xfrm>
            <a:off x="1392458" y="2042850"/>
            <a:ext cx="8265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2.</a:t>
            </a:r>
            <a:r>
              <a:rPr lang="tr-TR" b="1" dirty="0" err="1" smtClean="0"/>
              <a:t>Mahmud</a:t>
            </a:r>
            <a:r>
              <a:rPr lang="tr-TR" b="1" dirty="0" smtClean="0"/>
              <a:t> döneminde Avrupa tarzında yeni okullar açıldı ve Avrupa ya eğitim için öğrenciler gönderildi.</a:t>
            </a:r>
            <a:endParaRPr lang="en-US" b="1" dirty="0"/>
          </a:p>
        </p:txBody>
      </p:sp>
      <p:sp>
        <p:nvSpPr>
          <p:cNvPr id="24" name="4 Metin kutusu"/>
          <p:cNvSpPr txBox="1"/>
          <p:nvPr/>
        </p:nvSpPr>
        <p:spPr>
          <a:xfrm>
            <a:off x="183916" y="192690"/>
            <a:ext cx="10343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C0ABA4"/>
                </a:solidFill>
                <a:latin typeface="Arial Black" pitchFamily="34" charset="0"/>
                <a:cs typeface="Arial" pitchFamily="34" charset="0"/>
              </a:rPr>
              <a:t>SOSYAL BİLGİLER(7) </a:t>
            </a:r>
            <a:r>
              <a:rPr lang="tr-TR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2.MAHMUD DÖNEMİ YENİLİKLER</a:t>
            </a:r>
            <a:endParaRPr lang="en-US" sz="1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396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288</Words>
  <Application>Microsoft Office PowerPoint</Application>
  <PresentationFormat>Özel</PresentationFormat>
  <Paragraphs>50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Office Theme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</vt:vector>
  </TitlesOfParts>
  <Company>MEB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Tibet Oğuzoğlu</dc:creator>
  <cp:lastModifiedBy>pc</cp:lastModifiedBy>
  <cp:revision>183</cp:revision>
  <dcterms:created xsi:type="dcterms:W3CDTF">2014-03-24T15:31:55Z</dcterms:created>
  <dcterms:modified xsi:type="dcterms:W3CDTF">2018-12-19T19:18:51Z</dcterms:modified>
</cp:coreProperties>
</file>