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AA8B8C-86D5-471E-8872-07780A0793EA}" type="datetimeFigureOut">
              <a:rPr lang="tr-TR" smtClean="0"/>
              <a:t>07.09.2016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2322B-F53B-40A6-9B73-D5A8DC80483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07.09.2016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07.09.2016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07.09.2016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07.09.2016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07.09.2016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07.09.2016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07.09.2016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07.09.2016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07.09.2016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07.09.2016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07.09.2016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07.09.2016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7200" b="1" dirty="0" smtClean="0">
                <a:solidFill>
                  <a:schemeClr val="tx2"/>
                </a:solidFill>
                <a:latin typeface="Bauhaus 93" pitchFamily="82" charset="0"/>
              </a:rPr>
              <a:t>DANIEL GOLEMAN</a:t>
            </a:r>
            <a:r>
              <a:rPr lang="tr-TR" sz="7200" b="1" dirty="0" smtClean="0">
                <a:solidFill>
                  <a:srgbClr val="C00000"/>
                </a:solidFill>
                <a:latin typeface="Bauhaus 93" pitchFamily="82" charset="0"/>
              </a:rPr>
              <a:t/>
            </a:r>
            <a:br>
              <a:rPr lang="tr-TR" sz="7200" b="1" dirty="0" smtClean="0">
                <a:solidFill>
                  <a:srgbClr val="C00000"/>
                </a:solidFill>
                <a:latin typeface="Bauhaus 93" pitchFamily="82" charset="0"/>
              </a:rPr>
            </a:br>
            <a:r>
              <a:rPr lang="tr-TR" sz="7200" b="1" dirty="0" smtClean="0">
                <a:solidFill>
                  <a:srgbClr val="C00000"/>
                </a:solidFill>
                <a:latin typeface="Bauhaus 93" pitchFamily="82" charset="0"/>
              </a:rPr>
              <a:t/>
            </a:r>
            <a:br>
              <a:rPr lang="tr-TR" sz="7200" b="1" dirty="0" smtClean="0">
                <a:solidFill>
                  <a:srgbClr val="C00000"/>
                </a:solidFill>
                <a:latin typeface="Bauhaus 93" pitchFamily="82" charset="0"/>
              </a:rPr>
            </a:br>
            <a:r>
              <a:rPr lang="tr-TR" sz="7200" b="1" dirty="0" smtClean="0">
                <a:solidFill>
                  <a:srgbClr val="C00000"/>
                </a:solidFill>
                <a:latin typeface="Bauhaus 93" pitchFamily="82" charset="0"/>
              </a:rPr>
              <a:t>DUYGUSAL ZEKA</a:t>
            </a:r>
            <a:r>
              <a:rPr lang="tr-TR" b="1" dirty="0" smtClean="0">
                <a:solidFill>
                  <a:srgbClr val="C00000"/>
                </a:solidFill>
                <a:latin typeface="Bauhaus 93" pitchFamily="82" charset="0"/>
              </a:rPr>
              <a:t/>
            </a:r>
            <a:br>
              <a:rPr lang="tr-TR" b="1" dirty="0" smtClean="0">
                <a:solidFill>
                  <a:srgbClr val="C00000"/>
                </a:solidFill>
                <a:latin typeface="Bauhaus 93" pitchFamily="82" charset="0"/>
              </a:rPr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tr-TR" sz="6600" b="1" dirty="0" smtClean="0">
                <a:solidFill>
                  <a:schemeClr val="tx1"/>
                </a:solidFill>
              </a:rPr>
              <a:t>Neden </a:t>
            </a:r>
            <a:r>
              <a:rPr lang="tr-TR" sz="6600" b="1" dirty="0" err="1" smtClean="0">
                <a:solidFill>
                  <a:schemeClr val="tx1"/>
                </a:solidFill>
              </a:rPr>
              <a:t>IQ’dan</a:t>
            </a:r>
            <a:r>
              <a:rPr lang="tr-TR" sz="6600" b="1" dirty="0" smtClean="0">
                <a:solidFill>
                  <a:schemeClr val="tx1"/>
                </a:solidFill>
              </a:rPr>
              <a:t> daha önemlidir?</a:t>
            </a:r>
          </a:p>
          <a:p>
            <a:endParaRPr lang="tr-TR" sz="6600" b="1" dirty="0" smtClean="0">
              <a:solidFill>
                <a:schemeClr val="tx1"/>
              </a:solidFill>
            </a:endParaRPr>
          </a:p>
          <a:p>
            <a:endParaRPr lang="tr-TR" sz="6600" b="1" dirty="0" smtClean="0">
              <a:solidFill>
                <a:schemeClr val="tx1"/>
              </a:solidFill>
            </a:endParaRPr>
          </a:p>
          <a:p>
            <a:endParaRPr lang="tr-TR" sz="6600" b="1" dirty="0" smtClean="0">
              <a:solidFill>
                <a:schemeClr val="tx1"/>
              </a:solidFill>
            </a:endParaRPr>
          </a:p>
          <a:p>
            <a:endParaRPr lang="tr-TR" sz="6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5300" b="1" i="1" dirty="0" smtClean="0"/>
              <a:t>Herkes </a:t>
            </a:r>
            <a:r>
              <a:rPr lang="tr-TR" sz="5300" b="1" i="1" dirty="0" smtClean="0"/>
              <a:t>kızabilir, bu kolaydır. </a:t>
            </a:r>
            <a:r>
              <a:rPr lang="tr-TR" sz="5300" b="1" i="1" dirty="0" smtClean="0"/>
              <a:t>Ancak</a:t>
            </a:r>
            <a:br>
              <a:rPr lang="tr-TR" sz="5300" b="1" i="1" dirty="0" smtClean="0"/>
            </a:br>
            <a:r>
              <a:rPr lang="tr-TR" sz="5300" b="1" i="1" dirty="0" smtClean="0"/>
              <a:t> </a:t>
            </a:r>
            <a:r>
              <a:rPr lang="tr-TR" sz="5300" b="1" i="1" dirty="0" smtClean="0"/>
              <a:t>doğru insana, doğru ölçüde, doğru zamanda, doğru nedenle ve doğru şekilde kızmak, işte bu kolay değildir.</a:t>
            </a:r>
            <a:r>
              <a:rPr lang="tr-TR" sz="4900" b="1" i="1" dirty="0" smtClean="0"/>
              <a:t/>
            </a:r>
            <a:br>
              <a:rPr lang="tr-TR" sz="4900" b="1" i="1" dirty="0" smtClean="0"/>
            </a:br>
            <a:r>
              <a:rPr lang="tr-TR" sz="4900" b="1" i="1" dirty="0" smtClean="0"/>
              <a:t>                                     ARİSTO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 flipH="1">
            <a:off x="7215206" y="6072206"/>
            <a:ext cx="71438" cy="53957"/>
          </a:xfrm>
        </p:spPr>
        <p:txBody>
          <a:bodyPr>
            <a:normAutofit fontScale="25000" lnSpcReduction="20000"/>
          </a:bodyPr>
          <a:lstStyle/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latin typeface="Arial Rounded MT Bold" pitchFamily="34" charset="0"/>
              </a:rPr>
              <a:t>Biz çocuklarımızın hayatın üstesinden gelebilmeleri için neleri değiştirebiliriz?</a:t>
            </a:r>
          </a:p>
          <a:p>
            <a:endParaRPr lang="tr-TR" sz="4000" b="1" dirty="0" smtClean="0">
              <a:latin typeface="Arial Rounded MT Bold" pitchFamily="34" charset="0"/>
            </a:endParaRPr>
          </a:p>
          <a:p>
            <a:pPr>
              <a:buNone/>
            </a:pPr>
            <a:r>
              <a:rPr lang="tr-TR" sz="4000" b="1" dirty="0" smtClean="0">
                <a:latin typeface="Arial Rounded MT Bold" pitchFamily="34" charset="0"/>
              </a:rPr>
              <a:t>- Yüksek </a:t>
            </a:r>
            <a:r>
              <a:rPr lang="tr-TR" sz="4000" b="1" dirty="0" err="1" smtClean="0">
                <a:latin typeface="Arial Rounded MT Bold" pitchFamily="34" charset="0"/>
              </a:rPr>
              <a:t>IQ’lu</a:t>
            </a:r>
            <a:r>
              <a:rPr lang="tr-TR" sz="4000" b="1" dirty="0" smtClean="0">
                <a:latin typeface="Arial Rounded MT Bold" pitchFamily="34" charset="0"/>
              </a:rPr>
              <a:t> birisinden daha düşük </a:t>
            </a:r>
            <a:r>
              <a:rPr lang="tr-TR" sz="4000" b="1" dirty="0" err="1" smtClean="0">
                <a:latin typeface="Arial Rounded MT Bold" pitchFamily="34" charset="0"/>
              </a:rPr>
              <a:t>IQ’lu</a:t>
            </a:r>
            <a:r>
              <a:rPr lang="tr-TR" sz="4000" b="1" dirty="0" smtClean="0">
                <a:latin typeface="Arial Rounded MT Bold" pitchFamily="34" charset="0"/>
              </a:rPr>
              <a:t> birisinin çok daha başarılı olmasında acaba hangi faktörler vardır?</a:t>
            </a:r>
            <a:endParaRPr lang="tr-TR" sz="4000" b="1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285728"/>
            <a:ext cx="8258204" cy="60007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/>
              <a:t>H.</a:t>
            </a:r>
            <a:r>
              <a:rPr lang="tr-TR" dirty="0" err="1" smtClean="0"/>
              <a:t>Jason</a:t>
            </a:r>
            <a:r>
              <a:rPr lang="tr-TR" dirty="0" smtClean="0"/>
              <a:t>,lisenin sürekli tam not alan en iyi fizik öğrencilerindendir ve hayali sadece </a:t>
            </a:r>
            <a:r>
              <a:rPr lang="tr-TR" dirty="0" err="1" smtClean="0"/>
              <a:t>Harward</a:t>
            </a:r>
            <a:r>
              <a:rPr lang="tr-TR" dirty="0" smtClean="0"/>
              <a:t> tıptır.Fakat hocası kendisine bir sınavda 80 verdiği için hocasını bıçakla öldürmeye çalıştı.Yargıç suçsuz buldu,çünkü 4 tane yeminli psikolog </a:t>
            </a:r>
            <a:r>
              <a:rPr lang="tr-TR" dirty="0" err="1" smtClean="0"/>
              <a:t>Jason’un</a:t>
            </a:r>
            <a:r>
              <a:rPr lang="tr-TR" dirty="0" smtClean="0"/>
              <a:t> geçici bir çılgınlık geçirdiğine hükmetti.</a:t>
            </a:r>
            <a:r>
              <a:rPr lang="tr-TR" dirty="0" err="1" smtClean="0"/>
              <a:t>Jason</a:t>
            </a:r>
            <a:r>
              <a:rPr lang="tr-TR" dirty="0" smtClean="0"/>
              <a:t>,hocasının yanına düşük not için intihar etmeyi düşündüğünü söylemeye gittiğini söyledi.Fakat hocası da tamamen kendisini öldürmek için geldiğini söyledi.</a:t>
            </a:r>
          </a:p>
          <a:p>
            <a:pPr>
              <a:buNone/>
            </a:pPr>
            <a:r>
              <a:rPr lang="tr-TR" dirty="0" err="1" smtClean="0"/>
              <a:t>Jason</a:t>
            </a:r>
            <a:r>
              <a:rPr lang="tr-TR" dirty="0" smtClean="0"/>
              <a:t> istediği okula gitti ,orayı da 1. bitirdi ama hocasından hiçbir zaman özür dilemedi.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b="1" dirty="0" err="1" smtClean="0"/>
              <a:t>McBroom</a:t>
            </a:r>
            <a:r>
              <a:rPr lang="tr-TR" b="1" dirty="0" smtClean="0"/>
              <a:t> oldukça hırçın,hiçbir şeyi beğenmeyen ,bulaşılmak istenilmeyen bir pilottur.1978 ‘de uçuş sırasında iniş takımlarında problem çıkmıştır ve onunla ilgili mekanizmaları kızarak incelerken bir yandan da yakıt azalmıştır.Fakat </a:t>
            </a:r>
            <a:r>
              <a:rPr lang="tr-TR" b="1" dirty="0" err="1" smtClean="0"/>
              <a:t>McBroom’un</a:t>
            </a:r>
            <a:r>
              <a:rPr lang="tr-TR" b="1" dirty="0" smtClean="0"/>
              <a:t> gazabından korkan pilotlar bunu söyleyememiş ve uçak düşüp 10 kişi ölmüştür.</a:t>
            </a:r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r>
              <a:rPr lang="tr-TR" b="1" dirty="0" smtClean="0"/>
              <a:t>Bugün bu olay pilot eğitiminde önemli bir yere sahiptir.</a:t>
            </a:r>
            <a:endParaRPr lang="tr-TR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sz="4400" b="1" i="1" dirty="0" smtClean="0">
                <a:latin typeface="Arial Rounded MT Bold" pitchFamily="34" charset="0"/>
              </a:rPr>
              <a:t>15 yaşlarındaki </a:t>
            </a:r>
            <a:r>
              <a:rPr lang="tr-TR" sz="4400" b="1" i="1" dirty="0" err="1" smtClean="0">
                <a:latin typeface="Arial Rounded MT Bold" pitchFamily="34" charset="0"/>
              </a:rPr>
              <a:t>Ian</a:t>
            </a:r>
            <a:r>
              <a:rPr lang="tr-TR" sz="4400" b="1" i="1" dirty="0" smtClean="0">
                <a:latin typeface="Arial Rounded MT Bold" pitchFamily="34" charset="0"/>
              </a:rPr>
              <a:t> ve </a:t>
            </a:r>
            <a:r>
              <a:rPr lang="tr-TR" sz="4400" b="1" i="1" dirty="0" err="1" smtClean="0">
                <a:latin typeface="Arial Rounded MT Bold" pitchFamily="34" charset="0"/>
              </a:rPr>
              <a:t>Tyron</a:t>
            </a:r>
            <a:r>
              <a:rPr lang="tr-TR" sz="4400" b="1" i="1" dirty="0" smtClean="0">
                <a:latin typeface="Arial Rounded MT Bold" pitchFamily="34" charset="0"/>
              </a:rPr>
              <a:t> adında 2 lise öğrencisi,bir başka lise öğrencisi olan </a:t>
            </a:r>
            <a:r>
              <a:rPr lang="tr-TR" sz="4400" b="1" i="1" dirty="0" err="1" smtClean="0">
                <a:latin typeface="Arial Rounded MT Bold" pitchFamily="34" charset="0"/>
              </a:rPr>
              <a:t>Sumpter’le</a:t>
            </a:r>
            <a:r>
              <a:rPr lang="tr-TR" sz="4400" b="1" i="1" dirty="0" smtClean="0">
                <a:latin typeface="Arial Rounded MT Bold" pitchFamily="34" charset="0"/>
              </a:rPr>
              <a:t> takışıyorlar.</a:t>
            </a:r>
            <a:r>
              <a:rPr lang="tr-TR" sz="4400" b="1" i="1" dirty="0" err="1" smtClean="0">
                <a:latin typeface="Arial Rounded MT Bold" pitchFamily="34" charset="0"/>
              </a:rPr>
              <a:t>Sumpter</a:t>
            </a:r>
            <a:r>
              <a:rPr lang="tr-TR" sz="4400" b="1" i="1" dirty="0" smtClean="0">
                <a:latin typeface="Arial Rounded MT Bold" pitchFamily="34" charset="0"/>
              </a:rPr>
              <a:t>,dayak yeme korkusuyla ertesi sabah okula silah getirip koridorda ikisini de vurarak öldürüyor.</a:t>
            </a:r>
            <a:endParaRPr lang="tr-TR" sz="4400" b="1" i="1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7030A0"/>
                </a:solidFill>
              </a:rPr>
              <a:t>Peki okul ne yapmalı ?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tr-TR" b="1" i="1" dirty="0" smtClean="0"/>
              <a:t>Okul,kaygı,öfke,idare edememe gibi yetilerin geliştirilmesi için kendisini düzenlemelidir.</a:t>
            </a:r>
          </a:p>
          <a:p>
            <a:pPr>
              <a:buFontTx/>
              <a:buChar char="-"/>
            </a:pPr>
            <a:r>
              <a:rPr lang="tr-TR" b="1" i="1" dirty="0" smtClean="0"/>
              <a:t>Okul,her zaman çocukları sosyalleştirmek ve onları hayata hazırlamak amacını üstlenmelidir.</a:t>
            </a:r>
          </a:p>
          <a:p>
            <a:pPr>
              <a:buFontTx/>
              <a:buChar char="-"/>
            </a:pPr>
            <a:r>
              <a:rPr lang="tr-TR" b="1" i="1" dirty="0" smtClean="0"/>
              <a:t>Büyük dersler incelikle öğretilmelidir.</a:t>
            </a:r>
          </a:p>
          <a:p>
            <a:pPr>
              <a:buFontTx/>
              <a:buChar char="-"/>
            </a:pPr>
            <a:r>
              <a:rPr lang="tr-TR" b="1" i="1" dirty="0" smtClean="0"/>
              <a:t>Okul dışı yaşamında duygusal zekasını geliştirme şansı olmayan çocuklar için okul tek şanstır.Okul bunun farkında olmalı.</a:t>
            </a:r>
          </a:p>
          <a:p>
            <a:pPr>
              <a:buFontTx/>
              <a:buChar char="-"/>
            </a:pP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5400" b="1" dirty="0" smtClean="0"/>
              <a:t>Dinlediğiniz ve katıldığınız için teşekkür ederim.</a:t>
            </a:r>
          </a:p>
          <a:p>
            <a:pPr>
              <a:buNone/>
            </a:pPr>
            <a:endParaRPr lang="tr-TR" sz="5400" b="1" dirty="0" smtClean="0"/>
          </a:p>
          <a:p>
            <a:pPr algn="r">
              <a:buNone/>
            </a:pPr>
            <a:r>
              <a:rPr lang="tr-TR" sz="5400" b="1" dirty="0" smtClean="0"/>
              <a:t>Ramazan BUDAK</a:t>
            </a:r>
          </a:p>
          <a:p>
            <a:pPr algn="r">
              <a:buNone/>
            </a:pPr>
            <a:r>
              <a:rPr lang="tr-TR" sz="5400" b="1" dirty="0" smtClean="0"/>
              <a:t>Sos.Bil.</a:t>
            </a:r>
            <a:r>
              <a:rPr lang="tr-TR" sz="5400" b="1" dirty="0" err="1" smtClean="0"/>
              <a:t>Öğrt</a:t>
            </a:r>
            <a:r>
              <a:rPr lang="tr-TR" sz="5400" b="1" dirty="0" smtClean="0"/>
              <a:t>.</a:t>
            </a:r>
            <a:endParaRPr lang="tr-TR" sz="5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244</Words>
  <PresentationFormat>Ekran Gösterisi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DANIEL GOLEMAN  DUYGUSAL ZEKA  </vt:lpstr>
      <vt:lpstr>         Herkes kızabilir, bu kolaydır. Ancak  doğru insana, doğru ölçüde, doğru zamanda, doğru nedenle ve doğru şekilde kızmak, işte bu kolay değildir.                                      ARİSTO  </vt:lpstr>
      <vt:lpstr>Slayt 3</vt:lpstr>
      <vt:lpstr>Slayt 4</vt:lpstr>
      <vt:lpstr>Slayt 5</vt:lpstr>
      <vt:lpstr>Slayt 6</vt:lpstr>
      <vt:lpstr>Peki okul ne yapmalı ?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DANIEL GOLEMAN  DUYGUSAL ZEKA  </dc:title>
  <cp:lastModifiedBy>Windows-XP</cp:lastModifiedBy>
  <cp:revision>9</cp:revision>
  <dcterms:modified xsi:type="dcterms:W3CDTF">2016-09-07T19:17:15Z</dcterms:modified>
</cp:coreProperties>
</file>